
<file path=[Content_Types].xml><?xml version="1.0" encoding="utf-8"?>
<Types xmlns="http://schemas.openxmlformats.org/package/2006/content-types"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24" d="100"/>
          <a:sy n="124" d="100"/>
        </p:scale>
        <p:origin x="19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297898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[# Sources]
- Hero image supplied by user: https://static.wixstatic.com/media/9109dd_4de1f37c6791480cbcaeb6077600e310~mv2.jpg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[# Sources]
- Section image supplied by user: https://static.wixstatic.com/media/9109dd_a5dcfa1c76ce44c3a25678ecea3ed2af~mv2.jpg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[# Sources]
- Section image supplied by user: https://static.wixstatic.com/media/9109dd_e846958735b74846ac807b90ee55797f~mv2.jpg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[# Sources]
- Section image supplied by user: https://static.wixstatic.com/media/9109dd_81856f28c7304e2fa2a414bf4f949f81~mv2.jpg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[# Sources]
- No external visual asset. Background generated natively in PowerPoint.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E">
    <p:bg>
      <p:bgPr>
        <a:solidFill>
          <a:srgbClr val="F7F7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mnt/data/otb_hero.jpg"/>
          <p:cNvPicPr>
            <a:picLocks noChangeAspect="1"/>
          </p:cNvPicPr>
          <p:nvPr/>
        </p:nvPicPr>
        <p:blipFill>
          <a:blip r:embed="rId3"/>
          <a:srcRect t="7785" b="7785"/>
          <a:stretch/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00000">
              <a:alpha val="65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305" y="297950"/>
            <a:ext cx="12191695" cy="6858000"/>
          </a:xfrm>
          <a:prstGeom prst="rect">
            <a:avLst/>
          </a:prstGeom>
          <a:solidFill>
            <a:srgbClr val="000000">
              <a:alpha val="38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" name="Shape 2"/>
          <p:cNvSpPr/>
          <p:nvPr/>
        </p:nvSpPr>
        <p:spPr>
          <a:xfrm>
            <a:off x="914400" y="914400"/>
            <a:ext cx="914400" cy="914400"/>
          </a:xfrm>
          <a:prstGeom prst="line">
            <a:avLst/>
          </a:prstGeom>
          <a:noFill/>
          <a:ln w="15875">
            <a:solidFill>
              <a:srgbClr val="FFFFFF">
                <a:alpha val="22000"/>
              </a:srgbClr>
            </a:solidFill>
            <a:prstDash val="solid"/>
          </a:ln>
        </p:spPr>
      </p:sp>
      <p:sp>
        <p:nvSpPr>
          <p:cNvPr id="6" name="Shape 3"/>
          <p:cNvSpPr/>
          <p:nvPr/>
        </p:nvSpPr>
        <p:spPr>
          <a:xfrm>
            <a:off x="525780" y="502920"/>
            <a:ext cx="100584" cy="100584"/>
          </a:xfrm>
          <a:prstGeom prst="ellipse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868680" y="768096"/>
            <a:ext cx="3383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>
                    <a:alpha val="75000"/>
                  </a:srgbClr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REAL EYES PEOPLE × OTB GROUP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868680" y="1234440"/>
            <a:ext cx="3931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1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DE&amp;I. Oltre il solito sguardo.</a:t>
            </a:r>
            <a:endParaRPr lang="en-US" sz="3100" dirty="0"/>
          </a:p>
        </p:txBody>
      </p:sp>
      <p:sp>
        <p:nvSpPr>
          <p:cNvPr id="9" name="Text 6"/>
          <p:cNvSpPr/>
          <p:nvPr/>
        </p:nvSpPr>
        <p:spPr>
          <a:xfrm>
            <a:off x="896112" y="1938528"/>
            <a:ext cx="39319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dirty="0">
                <a:solidFill>
                  <a:srgbClr val="F2F2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Una cultura che supera il semplice riconoscimento delle differenze e accompagna le persone verso un nuovo modo di guardare, ascoltare e comprendere.</a:t>
            </a:r>
            <a:endParaRPr lang="en-US" sz="1550" dirty="0"/>
          </a:p>
        </p:txBody>
      </p:sp>
      <p:sp>
        <p:nvSpPr>
          <p:cNvPr id="10" name="Text 7"/>
          <p:cNvSpPr/>
          <p:nvPr/>
        </p:nvSpPr>
        <p:spPr>
          <a:xfrm>
            <a:off x="896112" y="2907792"/>
            <a:ext cx="406908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20" dirty="0">
                <a:solidFill>
                  <a:srgbClr val="F5F5F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 OTB, la DE&amp;I può esprimere pienamente il suo valore come tratto culturale capace di ampliare lo sguardo oltre le differenze visibili. Accogliere ognuno nelle sue caratteristiche apre la strada a una lettura più ampia della persona e rende possibile superare l’idea che diversità, disabilità o differenze di qualsiasi genere siano scostamenti da uno standard. Il lancio della campagna può così diventare un momento che ispira una visione più ricca, più umana e più consapevole.</a:t>
            </a:r>
            <a:endParaRPr lang="en-US" sz="1320" dirty="0"/>
          </a:p>
        </p:txBody>
      </p:sp>
      <p:sp>
        <p:nvSpPr>
          <p:cNvPr id="11" name="Shape 8"/>
          <p:cNvSpPr/>
          <p:nvPr/>
        </p:nvSpPr>
        <p:spPr>
          <a:xfrm>
            <a:off x="6629400" y="960120"/>
            <a:ext cx="4663440" cy="502920"/>
          </a:xfrm>
          <a:prstGeom prst="rect">
            <a:avLst/>
          </a:prstGeom>
          <a:noFill/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6793992" y="1069848"/>
            <a:ext cx="4206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5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Dare valore alle unicità</a:t>
            </a:r>
            <a:endParaRPr lang="en-US" sz="1650" dirty="0"/>
          </a:p>
        </p:txBody>
      </p:sp>
      <p:sp>
        <p:nvSpPr>
          <p:cNvPr id="13" name="Shape 10"/>
          <p:cNvSpPr/>
          <p:nvPr/>
        </p:nvSpPr>
        <p:spPr>
          <a:xfrm>
            <a:off x="6629400" y="1490472"/>
            <a:ext cx="4663440" cy="868680"/>
          </a:xfrm>
          <a:prstGeom prst="rect">
            <a:avLst/>
          </a:prstGeom>
          <a:noFill/>
          <a:ln w="12700">
            <a:solidFill>
              <a:srgbClr val="FFFFFF">
                <a:alpha val="0"/>
              </a:srgbClr>
            </a:solidFill>
            <a:prstDash val="solid"/>
          </a:ln>
          <a:effectLst>
            <a:outerShdw blurRad="19050" dist="6350" dir="2700000" algn="bl" rotWithShape="0">
              <a:srgbClr val="000000">
                <a:alpha val="8000"/>
              </a:srgbClr>
            </a:outerShdw>
          </a:effectLst>
        </p:spPr>
      </p:sp>
      <p:sp>
        <p:nvSpPr>
          <p:cNvPr id="14" name="Text 11"/>
          <p:cNvSpPr/>
          <p:nvPr/>
        </p:nvSpPr>
        <p:spPr>
          <a:xfrm>
            <a:off x="6793992" y="1572768"/>
            <a:ext cx="4334256" cy="7040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20" dirty="0">
                <a:solidFill>
                  <a:srgbClr val="F0F0F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Il lancio della campagna può accompagnare le persone a riconoscere le differenze come espressioni di valore, aprendo uno spazio di comprensione più ricco e più rispettoso.</a:t>
            </a:r>
            <a:endParaRPr lang="en-US" sz="1220" dirty="0"/>
          </a:p>
        </p:txBody>
      </p:sp>
      <p:sp>
        <p:nvSpPr>
          <p:cNvPr id="15" name="Shape 12"/>
          <p:cNvSpPr/>
          <p:nvPr/>
        </p:nvSpPr>
        <p:spPr>
          <a:xfrm>
            <a:off x="6629400" y="2505456"/>
            <a:ext cx="4663440" cy="502920"/>
          </a:xfrm>
          <a:prstGeom prst="rect">
            <a:avLst/>
          </a:prstGeom>
          <a:noFill/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6793992" y="2615184"/>
            <a:ext cx="4206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5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Un’opportunità culturale</a:t>
            </a:r>
            <a:endParaRPr lang="en-US" sz="1650" dirty="0"/>
          </a:p>
        </p:txBody>
      </p:sp>
      <p:sp>
        <p:nvSpPr>
          <p:cNvPr id="17" name="Shape 14"/>
          <p:cNvSpPr/>
          <p:nvPr/>
        </p:nvSpPr>
        <p:spPr>
          <a:xfrm>
            <a:off x="6629400" y="3035808"/>
            <a:ext cx="4663440" cy="868680"/>
          </a:xfrm>
          <a:prstGeom prst="rect">
            <a:avLst/>
          </a:prstGeom>
          <a:noFill/>
          <a:ln w="12700">
            <a:solidFill>
              <a:srgbClr val="FFFFFF">
                <a:alpha val="0"/>
              </a:srgbClr>
            </a:solidFill>
            <a:prstDash val="solid"/>
          </a:ln>
          <a:effectLst>
            <a:outerShdw blurRad="19050" dist="6350" dir="2700000" algn="bl" rotWithShape="0">
              <a:srgbClr val="000000">
                <a:alpha val="8000"/>
              </a:srgbClr>
            </a:outerShdw>
          </a:effectLst>
        </p:spPr>
      </p:sp>
      <p:sp>
        <p:nvSpPr>
          <p:cNvPr id="18" name="Text 15"/>
          <p:cNvSpPr/>
          <p:nvPr/>
        </p:nvSpPr>
        <p:spPr>
          <a:xfrm>
            <a:off x="6793992" y="3118104"/>
            <a:ext cx="4334256" cy="7040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20" dirty="0">
                <a:solidFill>
                  <a:srgbClr val="F0F0F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REP accompagna OTB a valorizzare il lancio della campagna come occasione per rafforzare un tratto culturale e aprire un percorso di crescita del mindset.</a:t>
            </a:r>
            <a:endParaRPr lang="en-US" sz="1220" dirty="0"/>
          </a:p>
        </p:txBody>
      </p:sp>
      <p:sp>
        <p:nvSpPr>
          <p:cNvPr id="19" name="Shape 16"/>
          <p:cNvSpPr/>
          <p:nvPr/>
        </p:nvSpPr>
        <p:spPr>
          <a:xfrm>
            <a:off x="6629400" y="4050792"/>
            <a:ext cx="4663440" cy="502920"/>
          </a:xfrm>
          <a:prstGeom prst="rect">
            <a:avLst/>
          </a:prstGeom>
          <a:noFill/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6793992" y="4160520"/>
            <a:ext cx="4206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5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Un’apertura che lascia traccia</a:t>
            </a:r>
            <a:endParaRPr lang="en-US" sz="1650" dirty="0"/>
          </a:p>
        </p:txBody>
      </p:sp>
      <p:sp>
        <p:nvSpPr>
          <p:cNvPr id="21" name="Shape 18"/>
          <p:cNvSpPr/>
          <p:nvPr/>
        </p:nvSpPr>
        <p:spPr>
          <a:xfrm>
            <a:off x="6629400" y="4581144"/>
            <a:ext cx="4663440" cy="1078992"/>
          </a:xfrm>
          <a:prstGeom prst="rect">
            <a:avLst/>
          </a:prstGeom>
          <a:noFill/>
          <a:ln w="12700">
            <a:solidFill>
              <a:srgbClr val="FFFFFF">
                <a:alpha val="0"/>
              </a:srgbClr>
            </a:solidFill>
            <a:prstDash val="solid"/>
          </a:ln>
          <a:effectLst>
            <a:outerShdw blurRad="19050" dist="6350" dir="2700000" algn="bl" rotWithShape="0">
              <a:srgbClr val="000000">
                <a:alpha val="8000"/>
              </a:srgbClr>
            </a:outerShdw>
          </a:effectLst>
        </p:spPr>
      </p:sp>
      <p:sp>
        <p:nvSpPr>
          <p:cNvPr id="22" name="Text 19"/>
          <p:cNvSpPr/>
          <p:nvPr/>
        </p:nvSpPr>
        <p:spPr>
          <a:xfrm>
            <a:off x="6793992" y="4663440"/>
            <a:ext cx="4334256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20" dirty="0">
                <a:solidFill>
                  <a:srgbClr val="F0F0F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Il contributo della leadership, valorizzato dalla regia REP, può dare slancio e una nuova forza simbolica e relazionale capace di aprire la strada a sviluppi futuri e a nuove sfide come la valorizzazione della fiducia.</a:t>
            </a:r>
            <a:endParaRPr lang="en-US" sz="1220" dirty="0"/>
          </a:p>
        </p:txBody>
      </p:sp>
      <p:sp>
        <p:nvSpPr>
          <p:cNvPr id="23" name="Text 20"/>
          <p:cNvSpPr/>
          <p:nvPr/>
        </p:nvSpPr>
        <p:spPr>
          <a:xfrm>
            <a:off x="566928" y="5897880"/>
            <a:ext cx="5943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3200" b="1" dirty="0">
                <a:solidFill>
                  <a:srgbClr val="FFFFFF">
                    <a:alpha val="10000"/>
                  </a:srgbClr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DE&amp;I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7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7F7F5"/>
          </a:solidFill>
          <a:ln w="12700">
            <a:solidFill>
              <a:srgbClr val="F7F7F5"/>
            </a:solidFill>
            <a:prstDash val="solid"/>
          </a:ln>
        </p:spPr>
      </p:sp>
      <p:pic>
        <p:nvPicPr>
          <p:cNvPr id="3" name="Image 0" descr="/mnt/data/otb_why.jpg"/>
          <p:cNvPicPr>
            <a:picLocks noChangeAspect="1"/>
          </p:cNvPicPr>
          <p:nvPr/>
        </p:nvPicPr>
        <p:blipFill>
          <a:blip r:embed="rId3"/>
          <a:srcRect l="32525" r="32525"/>
          <a:stretch/>
        </p:blipFill>
        <p:spPr>
          <a:xfrm>
            <a:off x="0" y="0"/>
            <a:ext cx="4261104" cy="6858000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0" y="0"/>
            <a:ext cx="4261104" cy="6858000"/>
          </a:xfrm>
          <a:prstGeom prst="rect">
            <a:avLst/>
          </a:prstGeom>
          <a:solidFill>
            <a:srgbClr val="000000">
              <a:alpha val="64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" name="Shape 2"/>
          <p:cNvSpPr/>
          <p:nvPr/>
        </p:nvSpPr>
        <p:spPr>
          <a:xfrm>
            <a:off x="0" y="0"/>
            <a:ext cx="4261104" cy="6858000"/>
          </a:xfrm>
          <a:prstGeom prst="rect">
            <a:avLst/>
          </a:prstGeom>
          <a:solidFill>
            <a:srgbClr val="000000">
              <a:alpha val="52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6" name="Shape 3"/>
          <p:cNvSpPr/>
          <p:nvPr/>
        </p:nvSpPr>
        <p:spPr>
          <a:xfrm>
            <a:off x="4261104" y="0"/>
            <a:ext cx="7930591" cy="6858000"/>
          </a:xfrm>
          <a:prstGeom prst="rect">
            <a:avLst/>
          </a:prstGeom>
          <a:solidFill>
            <a:srgbClr val="FFFFFF">
              <a:alpha val="78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7" name="Shape 4"/>
          <p:cNvSpPr/>
          <p:nvPr/>
        </p:nvSpPr>
        <p:spPr>
          <a:xfrm>
            <a:off x="914400" y="914400"/>
            <a:ext cx="914400" cy="914400"/>
          </a:xfrm>
          <a:prstGeom prst="line">
            <a:avLst/>
          </a:prstGeom>
          <a:noFill/>
          <a:ln w="15875">
            <a:solidFill>
              <a:srgbClr val="FFFFFF">
                <a:alpha val="20000"/>
              </a:srgbClr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525780" y="502920"/>
            <a:ext cx="100584" cy="100584"/>
          </a:xfrm>
          <a:prstGeom prst="ellipse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868680" y="822960"/>
            <a:ext cx="1097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>
                    <a:alpha val="80000"/>
                  </a:srgbClr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WHY</a:t>
            </a:r>
            <a:endParaRPr lang="en-US" sz="1100" dirty="0"/>
          </a:p>
        </p:txBody>
      </p:sp>
      <p:sp>
        <p:nvSpPr>
          <p:cNvPr id="10" name="Text 7"/>
          <p:cNvSpPr/>
          <p:nvPr/>
        </p:nvSpPr>
        <p:spPr>
          <a:xfrm>
            <a:off x="868680" y="1234440"/>
            <a:ext cx="306324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Quando lo sguardo si espande, la cultura cresce.</a:t>
            </a:r>
            <a:endParaRPr lang="en-US" sz="2700" dirty="0"/>
          </a:p>
        </p:txBody>
      </p:sp>
      <p:sp>
        <p:nvSpPr>
          <p:cNvPr id="11" name="Text 8"/>
          <p:cNvSpPr/>
          <p:nvPr/>
        </p:nvSpPr>
        <p:spPr>
          <a:xfrm>
            <a:off x="896112" y="2468880"/>
            <a:ext cx="31089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20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L’evoluzione che prende forma quando le persone sono accompagnate verso una consapevolezza più ampia del vedere.</a:t>
            </a:r>
            <a:endParaRPr lang="en-US" sz="1420" dirty="0"/>
          </a:p>
        </p:txBody>
      </p:sp>
      <p:sp>
        <p:nvSpPr>
          <p:cNvPr id="12" name="Text 9"/>
          <p:cNvSpPr/>
          <p:nvPr/>
        </p:nvSpPr>
        <p:spPr>
          <a:xfrm>
            <a:off x="896112" y="3291840"/>
            <a:ext cx="315468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20" dirty="0">
                <a:solidFill>
                  <a:srgbClr val="F4F4F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REP offre a OTB una presenza autorevole e generativa, capace di dare forma a un evento che unisce esperienza vissuta, ascolto e lettura della complessità. Il valore di questo progetto si legge nella possibilità di trasformare un lancio in un’esperienza che apre domande, attiva riflessioni e accompagna verso un modo più evoluto di abitare le differenze.</a:t>
            </a:r>
            <a:endParaRPr lang="en-US" sz="1220" dirty="0"/>
          </a:p>
        </p:txBody>
      </p:sp>
      <p:sp>
        <p:nvSpPr>
          <p:cNvPr id="13" name="Shape 10"/>
          <p:cNvSpPr/>
          <p:nvPr/>
        </p:nvSpPr>
        <p:spPr>
          <a:xfrm>
            <a:off x="4892040" y="868680"/>
            <a:ext cx="6217920" cy="502920"/>
          </a:xfrm>
          <a:prstGeom prst="rect">
            <a:avLst/>
          </a:prstGeom>
          <a:solidFill>
            <a:srgbClr val="FFFFFF">
              <a:alpha val="92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5056632" y="978408"/>
            <a:ext cx="5760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80" b="1" dirty="0">
                <a:solidFill>
                  <a:srgbClr val="1717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Credibilità</a:t>
            </a:r>
            <a:endParaRPr lang="en-US" sz="1580" dirty="0"/>
          </a:p>
        </p:txBody>
      </p:sp>
      <p:sp>
        <p:nvSpPr>
          <p:cNvPr id="15" name="Shape 12"/>
          <p:cNvSpPr/>
          <p:nvPr/>
        </p:nvSpPr>
        <p:spPr>
          <a:xfrm>
            <a:off x="4892040" y="1399032"/>
            <a:ext cx="6217920" cy="950976"/>
          </a:xfrm>
          <a:prstGeom prst="rect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  <a:effectLst>
            <a:outerShdw blurRad="19050" dist="6350" dir="2700000" algn="bl" rotWithShape="0">
              <a:srgbClr val="000000">
                <a:alpha val="8000"/>
              </a:srgbClr>
            </a:outerShdw>
          </a:effectLst>
        </p:spPr>
      </p:sp>
      <p:sp>
        <p:nvSpPr>
          <p:cNvPr id="16" name="Text 13"/>
          <p:cNvSpPr/>
          <p:nvPr/>
        </p:nvSpPr>
        <p:spPr>
          <a:xfrm>
            <a:off x="5056632" y="1481328"/>
            <a:ext cx="5888736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20" dirty="0">
                <a:solidFill>
                  <a:srgbClr val="3A3A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La storia di Daniele crea le condizioni per un ascolto profondo e accompagna la platea verso una comprensione più autentica del tema.</a:t>
            </a:r>
            <a:endParaRPr lang="en-US" sz="1220" dirty="0"/>
          </a:p>
        </p:txBody>
      </p:sp>
      <p:sp>
        <p:nvSpPr>
          <p:cNvPr id="17" name="Shape 14"/>
          <p:cNvSpPr/>
          <p:nvPr/>
        </p:nvSpPr>
        <p:spPr>
          <a:xfrm>
            <a:off x="4892040" y="2459736"/>
            <a:ext cx="6217920" cy="502920"/>
          </a:xfrm>
          <a:prstGeom prst="rect">
            <a:avLst/>
          </a:prstGeom>
          <a:solidFill>
            <a:srgbClr val="FFFFFF">
              <a:alpha val="92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5056632" y="2569464"/>
            <a:ext cx="5760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80" b="1" dirty="0">
                <a:solidFill>
                  <a:srgbClr val="1717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Esperienza</a:t>
            </a:r>
            <a:endParaRPr lang="en-US" sz="1580" dirty="0"/>
          </a:p>
        </p:txBody>
      </p:sp>
      <p:sp>
        <p:nvSpPr>
          <p:cNvPr id="19" name="Shape 16"/>
          <p:cNvSpPr/>
          <p:nvPr/>
        </p:nvSpPr>
        <p:spPr>
          <a:xfrm>
            <a:off x="4892040" y="2990088"/>
            <a:ext cx="6217920" cy="950976"/>
          </a:xfrm>
          <a:prstGeom prst="rect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  <a:effectLst>
            <a:outerShdw blurRad="19050" dist="6350" dir="2700000" algn="bl" rotWithShape="0">
              <a:srgbClr val="000000">
                <a:alpha val="8000"/>
              </a:srgbClr>
            </a:outerShdw>
          </a:effectLst>
        </p:spPr>
      </p:sp>
      <p:sp>
        <p:nvSpPr>
          <p:cNvPr id="20" name="Text 17"/>
          <p:cNvSpPr/>
          <p:nvPr/>
        </p:nvSpPr>
        <p:spPr>
          <a:xfrm>
            <a:off x="5056632" y="3072384"/>
            <a:ext cx="5888736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20" dirty="0">
                <a:solidFill>
                  <a:srgbClr val="3A3A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Quando i temi chiamano in causa identità, cultura e sensibilità, REP costruisce contesti che aiutano a generare chiarezza, partecipazione e profondità con una regia che valorizza la complessità senza perdere la quota di leggerezza.</a:t>
            </a:r>
            <a:endParaRPr lang="en-US" sz="1220" dirty="0"/>
          </a:p>
        </p:txBody>
      </p:sp>
      <p:sp>
        <p:nvSpPr>
          <p:cNvPr id="21" name="Shape 18"/>
          <p:cNvSpPr/>
          <p:nvPr/>
        </p:nvSpPr>
        <p:spPr>
          <a:xfrm>
            <a:off x="4892040" y="4050792"/>
            <a:ext cx="6217920" cy="502920"/>
          </a:xfrm>
          <a:prstGeom prst="rect">
            <a:avLst/>
          </a:prstGeom>
          <a:solidFill>
            <a:srgbClr val="FFFFFF">
              <a:alpha val="92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22" name="Text 19"/>
          <p:cNvSpPr/>
          <p:nvPr/>
        </p:nvSpPr>
        <p:spPr>
          <a:xfrm>
            <a:off x="5056632" y="4160520"/>
            <a:ext cx="5760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80" b="1" dirty="0">
                <a:solidFill>
                  <a:srgbClr val="1717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Team speaker</a:t>
            </a:r>
            <a:endParaRPr lang="en-US" sz="1580" dirty="0"/>
          </a:p>
        </p:txBody>
      </p:sp>
      <p:sp>
        <p:nvSpPr>
          <p:cNvPr id="23" name="Shape 20"/>
          <p:cNvSpPr/>
          <p:nvPr/>
        </p:nvSpPr>
        <p:spPr>
          <a:xfrm>
            <a:off x="4892040" y="4581144"/>
            <a:ext cx="6217920" cy="1078992"/>
          </a:xfrm>
          <a:prstGeom prst="rect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  <a:effectLst>
            <a:outerShdw blurRad="19050" dist="6350" dir="2700000" algn="bl" rotWithShape="0">
              <a:srgbClr val="000000">
                <a:alpha val="8000"/>
              </a:srgbClr>
            </a:outerShdw>
          </a:effectLst>
        </p:spPr>
      </p:sp>
      <p:sp>
        <p:nvSpPr>
          <p:cNvPr id="24" name="Text 21"/>
          <p:cNvSpPr/>
          <p:nvPr/>
        </p:nvSpPr>
        <p:spPr>
          <a:xfrm>
            <a:off x="5056632" y="4663440"/>
            <a:ext cx="5888736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20" dirty="0">
                <a:solidFill>
                  <a:srgbClr val="3A3A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Tre voci, un’unica esperienza. Daniele Cassioli, Antonia Frustagli e Luigildo Fanzel compongono una presenza integrata, capace di dare al progetto credibilità, ascolto e direzione. Daniele apre lo sguardo, Antonia accompagna la riflessione, Luigildo connette i passaggi e sostiene il dialogo.</a:t>
            </a:r>
            <a:endParaRPr lang="en-US" sz="1220" dirty="0"/>
          </a:p>
        </p:txBody>
      </p:sp>
      <p:sp>
        <p:nvSpPr>
          <p:cNvPr id="25" name="Text 22"/>
          <p:cNvSpPr/>
          <p:nvPr/>
        </p:nvSpPr>
        <p:spPr>
          <a:xfrm>
            <a:off x="566928" y="5897880"/>
            <a:ext cx="5943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3200" b="1" dirty="0">
                <a:solidFill>
                  <a:srgbClr val="FFFFFF">
                    <a:alpha val="8000"/>
                  </a:srgbClr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WHY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7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7F7F5"/>
          </a:solidFill>
          <a:ln w="12700">
            <a:solidFill>
              <a:srgbClr val="F7F7F5"/>
            </a:solidFill>
            <a:prstDash val="solid"/>
          </a:ln>
        </p:spPr>
      </p:sp>
      <p:pic>
        <p:nvPicPr>
          <p:cNvPr id="3" name="Image 0" descr="/mnt/data/otb_how.jpg"/>
          <p:cNvPicPr>
            <a:picLocks noChangeAspect="1"/>
          </p:cNvPicPr>
          <p:nvPr/>
        </p:nvPicPr>
        <p:blipFill>
          <a:blip r:embed="rId3"/>
          <a:srcRect l="29289" r="29289"/>
          <a:stretch/>
        </p:blipFill>
        <p:spPr>
          <a:xfrm>
            <a:off x="0" y="0"/>
            <a:ext cx="4261104" cy="6858000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0" y="0"/>
            <a:ext cx="4261104" cy="6858000"/>
          </a:xfrm>
          <a:prstGeom prst="rect">
            <a:avLst/>
          </a:prstGeom>
          <a:solidFill>
            <a:srgbClr val="000000">
              <a:alpha val="64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" name="Shape 2"/>
          <p:cNvSpPr/>
          <p:nvPr/>
        </p:nvSpPr>
        <p:spPr>
          <a:xfrm>
            <a:off x="0" y="0"/>
            <a:ext cx="4261104" cy="6858000"/>
          </a:xfrm>
          <a:prstGeom prst="rect">
            <a:avLst/>
          </a:prstGeom>
          <a:solidFill>
            <a:srgbClr val="000000">
              <a:alpha val="52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6" name="Shape 3"/>
          <p:cNvSpPr/>
          <p:nvPr/>
        </p:nvSpPr>
        <p:spPr>
          <a:xfrm>
            <a:off x="4261104" y="0"/>
            <a:ext cx="7930591" cy="6858000"/>
          </a:xfrm>
          <a:prstGeom prst="rect">
            <a:avLst/>
          </a:prstGeom>
          <a:solidFill>
            <a:srgbClr val="FFFFFF">
              <a:alpha val="78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7" name="Shape 4"/>
          <p:cNvSpPr/>
          <p:nvPr/>
        </p:nvSpPr>
        <p:spPr>
          <a:xfrm>
            <a:off x="914400" y="914400"/>
            <a:ext cx="914400" cy="914400"/>
          </a:xfrm>
          <a:prstGeom prst="line">
            <a:avLst/>
          </a:prstGeom>
          <a:noFill/>
          <a:ln w="15875">
            <a:solidFill>
              <a:srgbClr val="FFFFFF">
                <a:alpha val="20000"/>
              </a:srgbClr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525780" y="502920"/>
            <a:ext cx="100584" cy="100584"/>
          </a:xfrm>
          <a:prstGeom prst="ellipse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868680" y="822960"/>
            <a:ext cx="1097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>
                    <a:alpha val="80000"/>
                  </a:srgbClr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HOW</a:t>
            </a:r>
            <a:endParaRPr lang="en-US" sz="1100" dirty="0"/>
          </a:p>
        </p:txBody>
      </p:sp>
      <p:sp>
        <p:nvSpPr>
          <p:cNvPr id="10" name="Text 7"/>
          <p:cNvSpPr/>
          <p:nvPr/>
        </p:nvSpPr>
        <p:spPr>
          <a:xfrm>
            <a:off x="868680" y="1234440"/>
            <a:ext cx="306324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Attivare consapevolezza. Coinvolgere le persone.</a:t>
            </a:r>
            <a:endParaRPr lang="en-US" sz="2700" dirty="0"/>
          </a:p>
        </p:txBody>
      </p:sp>
      <p:sp>
        <p:nvSpPr>
          <p:cNvPr id="11" name="Text 8"/>
          <p:cNvSpPr/>
          <p:nvPr/>
        </p:nvSpPr>
        <p:spPr>
          <a:xfrm>
            <a:off x="896112" y="2468880"/>
            <a:ext cx="31089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20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L’esperienza prende forma quando emozione e riflessione si incontrano e generano partecipazione.</a:t>
            </a:r>
            <a:endParaRPr lang="en-US" sz="1420" dirty="0"/>
          </a:p>
        </p:txBody>
      </p:sp>
      <p:sp>
        <p:nvSpPr>
          <p:cNvPr id="12" name="Text 9"/>
          <p:cNvSpPr/>
          <p:nvPr/>
        </p:nvSpPr>
        <p:spPr>
          <a:xfrm>
            <a:off x="896112" y="3291840"/>
            <a:ext cx="315468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20" dirty="0">
                <a:solidFill>
                  <a:srgbClr val="F4F4F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Il cuore del progetto sta nella possibilità di accompagnare le persone dentro un’esperienza viva, capace di attivare consapevolezza e coinvolgimento. REP costruisce questo movimento alternando passaggi che toccano la dimensione emotiva e passaggi che aiutano a dare nome, forma e significato a ciò che emerge. In questo modo, il messaggio della campagna può diventare qualcosa che si sente, si pensa e si porta con sé.</a:t>
            </a:r>
            <a:endParaRPr lang="en-US" sz="1220" dirty="0"/>
          </a:p>
        </p:txBody>
      </p:sp>
      <p:sp>
        <p:nvSpPr>
          <p:cNvPr id="13" name="Shape 10"/>
          <p:cNvSpPr/>
          <p:nvPr/>
        </p:nvSpPr>
        <p:spPr>
          <a:xfrm>
            <a:off x="4892040" y="868680"/>
            <a:ext cx="6217920" cy="502920"/>
          </a:xfrm>
          <a:prstGeom prst="rect">
            <a:avLst/>
          </a:prstGeom>
          <a:solidFill>
            <a:srgbClr val="FFFFFF">
              <a:alpha val="92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5056632" y="978408"/>
            <a:ext cx="5760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80" b="1" dirty="0">
                <a:solidFill>
                  <a:srgbClr val="1717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Stimoli emotivi</a:t>
            </a:r>
            <a:endParaRPr lang="en-US" sz="1580" dirty="0"/>
          </a:p>
        </p:txBody>
      </p:sp>
      <p:sp>
        <p:nvSpPr>
          <p:cNvPr id="15" name="Shape 12"/>
          <p:cNvSpPr/>
          <p:nvPr/>
        </p:nvSpPr>
        <p:spPr>
          <a:xfrm>
            <a:off x="4892040" y="1399032"/>
            <a:ext cx="6217920" cy="1078992"/>
          </a:xfrm>
          <a:prstGeom prst="rect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  <a:effectLst>
            <a:outerShdw blurRad="19050" dist="6350" dir="2700000" algn="bl" rotWithShape="0">
              <a:srgbClr val="000000">
                <a:alpha val="8000"/>
              </a:srgbClr>
            </a:outerShdw>
          </a:effectLst>
        </p:spPr>
      </p:sp>
      <p:sp>
        <p:nvSpPr>
          <p:cNvPr id="16" name="Text 13"/>
          <p:cNvSpPr/>
          <p:nvPr/>
        </p:nvSpPr>
        <p:spPr>
          <a:xfrm>
            <a:off x="5056632" y="1481328"/>
            <a:ext cx="5888736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20" dirty="0">
                <a:solidFill>
                  <a:srgbClr val="3A3A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Daniele accompagna la platea in una dimensione esperienziale capace di generare risonanza, apertura e disponibilità a guardare da una prospettiva nuova. Il contributo di Daniele crea una soglia di accesso potente, in cui il tema prende vita e diventa vicino, concreto e profondamente umano.</a:t>
            </a:r>
            <a:endParaRPr lang="en-US" sz="1220" dirty="0"/>
          </a:p>
        </p:txBody>
      </p:sp>
      <p:sp>
        <p:nvSpPr>
          <p:cNvPr id="17" name="Shape 14"/>
          <p:cNvSpPr/>
          <p:nvPr/>
        </p:nvSpPr>
        <p:spPr>
          <a:xfrm>
            <a:off x="4892040" y="2587752"/>
            <a:ext cx="6217920" cy="502920"/>
          </a:xfrm>
          <a:prstGeom prst="rect">
            <a:avLst/>
          </a:prstGeom>
          <a:solidFill>
            <a:srgbClr val="FFFFFF">
              <a:alpha val="92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5056632" y="2697480"/>
            <a:ext cx="5760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80" b="1" dirty="0">
                <a:solidFill>
                  <a:srgbClr val="1717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Stimoli cognitivi</a:t>
            </a:r>
            <a:endParaRPr lang="en-US" sz="1580" dirty="0"/>
          </a:p>
        </p:txBody>
      </p:sp>
      <p:sp>
        <p:nvSpPr>
          <p:cNvPr id="19" name="Shape 16"/>
          <p:cNvSpPr/>
          <p:nvPr/>
        </p:nvSpPr>
        <p:spPr>
          <a:xfrm>
            <a:off x="4892040" y="3118104"/>
            <a:ext cx="6217920" cy="950976"/>
          </a:xfrm>
          <a:prstGeom prst="rect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  <a:effectLst>
            <a:outerShdw blurRad="19050" dist="6350" dir="2700000" algn="bl" rotWithShape="0">
              <a:srgbClr val="000000">
                <a:alpha val="8000"/>
              </a:srgbClr>
            </a:outerShdw>
          </a:effectLst>
        </p:spPr>
      </p:sp>
      <p:sp>
        <p:nvSpPr>
          <p:cNvPr id="20" name="Text 17"/>
          <p:cNvSpPr/>
          <p:nvPr/>
        </p:nvSpPr>
        <p:spPr>
          <a:xfrm>
            <a:off x="5056632" y="3200400"/>
            <a:ext cx="5888736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20" dirty="0">
                <a:solidFill>
                  <a:srgbClr val="3A3A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Antonia accompagna la riflessione e aiuta a dare struttura, linguaggio e significato agli spazi che l’emozione ha aperto. Sostiene un passaggio fondamentale: trasformare ciò che si è mosso in consapevolezza più chiara e più stabile.</a:t>
            </a:r>
            <a:endParaRPr lang="en-US" sz="1220" dirty="0"/>
          </a:p>
        </p:txBody>
      </p:sp>
      <p:sp>
        <p:nvSpPr>
          <p:cNvPr id="21" name="Shape 18"/>
          <p:cNvSpPr/>
          <p:nvPr/>
        </p:nvSpPr>
        <p:spPr>
          <a:xfrm>
            <a:off x="4892040" y="4178808"/>
            <a:ext cx="6217920" cy="502920"/>
          </a:xfrm>
          <a:prstGeom prst="rect">
            <a:avLst/>
          </a:prstGeom>
          <a:solidFill>
            <a:srgbClr val="FFFFFF">
              <a:alpha val="92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22" name="Text 19"/>
          <p:cNvSpPr/>
          <p:nvPr/>
        </p:nvSpPr>
        <p:spPr>
          <a:xfrm>
            <a:off x="5056632" y="4288536"/>
            <a:ext cx="5760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80" b="1" dirty="0">
                <a:solidFill>
                  <a:srgbClr val="1717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Una regia che accompagna il movimento</a:t>
            </a:r>
            <a:endParaRPr lang="en-US" sz="1580" dirty="0"/>
          </a:p>
        </p:txBody>
      </p:sp>
      <p:sp>
        <p:nvSpPr>
          <p:cNvPr id="23" name="Shape 20"/>
          <p:cNvSpPr/>
          <p:nvPr/>
        </p:nvSpPr>
        <p:spPr>
          <a:xfrm>
            <a:off x="4892040" y="4709160"/>
            <a:ext cx="6217920" cy="950976"/>
          </a:xfrm>
          <a:prstGeom prst="rect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  <a:effectLst>
            <a:outerShdw blurRad="19050" dist="6350" dir="2700000" algn="bl" rotWithShape="0">
              <a:srgbClr val="000000">
                <a:alpha val="8000"/>
              </a:srgbClr>
            </a:outerShdw>
          </a:effectLst>
        </p:spPr>
      </p:sp>
      <p:sp>
        <p:nvSpPr>
          <p:cNvPr id="24" name="Text 21"/>
          <p:cNvSpPr/>
          <p:nvPr/>
        </p:nvSpPr>
        <p:spPr>
          <a:xfrm>
            <a:off x="5056632" y="4791456"/>
            <a:ext cx="5888736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20" dirty="0">
                <a:solidFill>
                  <a:srgbClr val="3A3A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Luigildo presidia il ritmo dell’esperienza, collega i passaggi e sostiene la continuità tra speech, interazioni e contributi della leadership, accompagnando la platea a cogliere nessi, significati e possibilità di evoluzione.</a:t>
            </a:r>
            <a:endParaRPr lang="en-US" sz="1220" dirty="0"/>
          </a:p>
        </p:txBody>
      </p:sp>
      <p:sp>
        <p:nvSpPr>
          <p:cNvPr id="25" name="Text 22"/>
          <p:cNvSpPr/>
          <p:nvPr/>
        </p:nvSpPr>
        <p:spPr>
          <a:xfrm>
            <a:off x="566928" y="5897880"/>
            <a:ext cx="5943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3200" b="1" dirty="0">
                <a:solidFill>
                  <a:srgbClr val="FFFFFF">
                    <a:alpha val="8000"/>
                  </a:srgbClr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HOW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7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7F7F5"/>
          </a:solidFill>
          <a:ln w="12700">
            <a:solidFill>
              <a:srgbClr val="F7F7F5"/>
            </a:solidFill>
            <a:prstDash val="solid"/>
          </a:ln>
        </p:spPr>
      </p:sp>
      <p:pic>
        <p:nvPicPr>
          <p:cNvPr id="3" name="Image 0" descr="/mnt/data/otb_what.jpg"/>
          <p:cNvPicPr>
            <a:picLocks noChangeAspect="1"/>
          </p:cNvPicPr>
          <p:nvPr/>
        </p:nvPicPr>
        <p:blipFill>
          <a:blip r:embed="rId3"/>
          <a:srcRect l="29289" r="29289"/>
          <a:stretch/>
        </p:blipFill>
        <p:spPr>
          <a:xfrm>
            <a:off x="0" y="0"/>
            <a:ext cx="4261104" cy="6858000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0" y="0"/>
            <a:ext cx="4261104" cy="6858000"/>
          </a:xfrm>
          <a:prstGeom prst="rect">
            <a:avLst/>
          </a:prstGeom>
          <a:solidFill>
            <a:srgbClr val="000000">
              <a:alpha val="64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" name="Shape 2"/>
          <p:cNvSpPr/>
          <p:nvPr/>
        </p:nvSpPr>
        <p:spPr>
          <a:xfrm>
            <a:off x="0" y="0"/>
            <a:ext cx="4261104" cy="6858000"/>
          </a:xfrm>
          <a:prstGeom prst="rect">
            <a:avLst/>
          </a:prstGeom>
          <a:solidFill>
            <a:srgbClr val="000000">
              <a:alpha val="52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6" name="Shape 3"/>
          <p:cNvSpPr/>
          <p:nvPr/>
        </p:nvSpPr>
        <p:spPr>
          <a:xfrm>
            <a:off x="4261104" y="0"/>
            <a:ext cx="7930591" cy="6858000"/>
          </a:xfrm>
          <a:prstGeom prst="rect">
            <a:avLst/>
          </a:prstGeom>
          <a:solidFill>
            <a:srgbClr val="FFFFFF">
              <a:alpha val="78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7" name="Shape 4"/>
          <p:cNvSpPr/>
          <p:nvPr/>
        </p:nvSpPr>
        <p:spPr>
          <a:xfrm>
            <a:off x="914400" y="914400"/>
            <a:ext cx="914400" cy="914400"/>
          </a:xfrm>
          <a:prstGeom prst="line">
            <a:avLst/>
          </a:prstGeom>
          <a:noFill/>
          <a:ln w="15875">
            <a:solidFill>
              <a:srgbClr val="FFFFFF">
                <a:alpha val="20000"/>
              </a:srgbClr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525780" y="502920"/>
            <a:ext cx="100584" cy="100584"/>
          </a:xfrm>
          <a:prstGeom prst="ellipse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868680" y="822960"/>
            <a:ext cx="1097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>
                    <a:alpha val="80000"/>
                  </a:srgbClr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WHAT</a:t>
            </a:r>
            <a:endParaRPr lang="en-US" sz="1100" dirty="0"/>
          </a:p>
        </p:txBody>
      </p:sp>
      <p:sp>
        <p:nvSpPr>
          <p:cNvPr id="10" name="Text 7"/>
          <p:cNvSpPr/>
          <p:nvPr/>
        </p:nvSpPr>
        <p:spPr>
          <a:xfrm>
            <a:off x="868680" y="1234440"/>
            <a:ext cx="306324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Ascolto. Esperienza. Attivazione.</a:t>
            </a:r>
            <a:endParaRPr lang="en-US" sz="2700" dirty="0"/>
          </a:p>
        </p:txBody>
      </p:sp>
      <p:sp>
        <p:nvSpPr>
          <p:cNvPr id="11" name="Text 8"/>
          <p:cNvSpPr/>
          <p:nvPr/>
        </p:nvSpPr>
        <p:spPr>
          <a:xfrm>
            <a:off x="896112" y="2468880"/>
            <a:ext cx="31089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20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Un disegno esperienziale che accompagna la platea in modo fluido, coinvolgente e significativo.</a:t>
            </a:r>
            <a:endParaRPr lang="en-US" sz="1420" dirty="0"/>
          </a:p>
        </p:txBody>
      </p:sp>
      <p:sp>
        <p:nvSpPr>
          <p:cNvPr id="12" name="Text 9"/>
          <p:cNvSpPr/>
          <p:nvPr/>
        </p:nvSpPr>
        <p:spPr>
          <a:xfrm>
            <a:off x="896112" y="3291840"/>
            <a:ext cx="315468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20" dirty="0">
                <a:solidFill>
                  <a:srgbClr val="F4F4F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L’evento è costruito come una sequenza di attività complementari, capaci di tenere insieme parola, esperienza diretta, dialogo e restituzione. In questo equilibrio, OTB può dare alla propria campagna DE&amp;I una forma coerente con la sua identità: alta, contemporanea, attenta alle persone e generativa di significati.</a:t>
            </a:r>
            <a:endParaRPr lang="en-US" sz="1220" dirty="0"/>
          </a:p>
        </p:txBody>
      </p:sp>
      <p:sp>
        <p:nvSpPr>
          <p:cNvPr id="13" name="Shape 10"/>
          <p:cNvSpPr/>
          <p:nvPr/>
        </p:nvSpPr>
        <p:spPr>
          <a:xfrm>
            <a:off x="4892040" y="334425"/>
            <a:ext cx="6217920" cy="502920"/>
          </a:xfrm>
          <a:prstGeom prst="rect">
            <a:avLst/>
          </a:prstGeom>
          <a:solidFill>
            <a:srgbClr val="FFFFFF">
              <a:alpha val="92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5056632" y="444153"/>
            <a:ext cx="5760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80" b="1" dirty="0">
                <a:solidFill>
                  <a:srgbClr val="1717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Speech</a:t>
            </a:r>
            <a:endParaRPr lang="en-US" sz="1580" dirty="0"/>
          </a:p>
        </p:txBody>
      </p:sp>
      <p:sp>
        <p:nvSpPr>
          <p:cNvPr id="15" name="Shape 12"/>
          <p:cNvSpPr/>
          <p:nvPr/>
        </p:nvSpPr>
        <p:spPr>
          <a:xfrm>
            <a:off x="4892040" y="864777"/>
            <a:ext cx="6217920" cy="950976"/>
          </a:xfrm>
          <a:prstGeom prst="rect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  <a:effectLst>
            <a:outerShdw blurRad="19050" dist="6350" dir="2700000" algn="bl" rotWithShape="0">
              <a:srgbClr val="000000">
                <a:alpha val="8000"/>
              </a:srgbClr>
            </a:outerShdw>
          </a:effectLst>
        </p:spPr>
      </p:sp>
      <p:sp>
        <p:nvSpPr>
          <p:cNvPr id="16" name="Text 13"/>
          <p:cNvSpPr/>
          <p:nvPr/>
        </p:nvSpPr>
        <p:spPr>
          <a:xfrm>
            <a:off x="5056632" y="947073"/>
            <a:ext cx="5888736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20" dirty="0">
                <a:solidFill>
                  <a:srgbClr val="3A3A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Daniele con “L’invisibile non esiste” e Antonia con “Neuro-divergenze: ascoltare per vedere” aprono due accessi complementari a uno stesso orizzonte di consapevolezza.</a:t>
            </a:r>
            <a:endParaRPr lang="en-US" sz="1220" dirty="0"/>
          </a:p>
        </p:txBody>
      </p:sp>
      <p:sp>
        <p:nvSpPr>
          <p:cNvPr id="17" name="Shape 14"/>
          <p:cNvSpPr/>
          <p:nvPr/>
        </p:nvSpPr>
        <p:spPr>
          <a:xfrm>
            <a:off x="4892040" y="1925481"/>
            <a:ext cx="6217920" cy="502920"/>
          </a:xfrm>
          <a:prstGeom prst="rect">
            <a:avLst/>
          </a:prstGeom>
          <a:solidFill>
            <a:srgbClr val="FFFFFF">
              <a:alpha val="92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5056632" y="2035209"/>
            <a:ext cx="5760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80" b="1" dirty="0">
                <a:solidFill>
                  <a:srgbClr val="1717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Attività in plenaria</a:t>
            </a:r>
            <a:endParaRPr lang="en-US" sz="1580" dirty="0"/>
          </a:p>
        </p:txBody>
      </p:sp>
      <p:sp>
        <p:nvSpPr>
          <p:cNvPr id="19" name="Shape 16"/>
          <p:cNvSpPr/>
          <p:nvPr/>
        </p:nvSpPr>
        <p:spPr>
          <a:xfrm>
            <a:off x="4892040" y="2455833"/>
            <a:ext cx="6217920" cy="950976"/>
          </a:xfrm>
          <a:prstGeom prst="rect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  <a:effectLst>
            <a:outerShdw blurRad="19050" dist="6350" dir="2700000" algn="bl" rotWithShape="0">
              <a:srgbClr val="000000">
                <a:alpha val="8000"/>
              </a:srgbClr>
            </a:outerShdw>
          </a:effectLst>
        </p:spPr>
      </p:sp>
      <p:sp>
        <p:nvSpPr>
          <p:cNvPr id="20" name="Text 17"/>
          <p:cNvSpPr/>
          <p:nvPr/>
        </p:nvSpPr>
        <p:spPr>
          <a:xfrm>
            <a:off x="5056632" y="2538129"/>
            <a:ext cx="5888736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20" dirty="0">
                <a:solidFill>
                  <a:srgbClr val="3A3A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Break a coppie bendati, domande potenti in sottogruppi e blind box possono accompagnare la platea in un’esperienza diretta, partecipata e memorabile.</a:t>
            </a:r>
            <a:endParaRPr lang="en-US" sz="1220" dirty="0"/>
          </a:p>
        </p:txBody>
      </p:sp>
      <p:sp>
        <p:nvSpPr>
          <p:cNvPr id="21" name="Shape 18"/>
          <p:cNvSpPr/>
          <p:nvPr/>
        </p:nvSpPr>
        <p:spPr>
          <a:xfrm>
            <a:off x="4892040" y="3516537"/>
            <a:ext cx="6217920" cy="502920"/>
          </a:xfrm>
          <a:prstGeom prst="rect">
            <a:avLst/>
          </a:prstGeom>
          <a:solidFill>
            <a:srgbClr val="FFFFFF">
              <a:alpha val="92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22" name="Text 19"/>
          <p:cNvSpPr/>
          <p:nvPr/>
        </p:nvSpPr>
        <p:spPr>
          <a:xfrm>
            <a:off x="5056632" y="3626265"/>
            <a:ext cx="5760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80" b="1" dirty="0">
                <a:solidFill>
                  <a:srgbClr val="1717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Tavola rotonda con la leadership OTB</a:t>
            </a:r>
            <a:endParaRPr lang="en-US" sz="1580" dirty="0"/>
          </a:p>
        </p:txBody>
      </p:sp>
      <p:sp>
        <p:nvSpPr>
          <p:cNvPr id="23" name="Shape 20"/>
          <p:cNvSpPr/>
          <p:nvPr/>
        </p:nvSpPr>
        <p:spPr>
          <a:xfrm>
            <a:off x="4892040" y="4046889"/>
            <a:ext cx="6217920" cy="950976"/>
          </a:xfrm>
          <a:prstGeom prst="rect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  <a:effectLst>
            <a:outerShdw blurRad="19050" dist="6350" dir="2700000" algn="bl" rotWithShape="0">
              <a:srgbClr val="000000">
                <a:alpha val="8000"/>
              </a:srgbClr>
            </a:outerShdw>
          </a:effectLst>
        </p:spPr>
      </p:sp>
      <p:sp>
        <p:nvSpPr>
          <p:cNvPr id="24" name="Text 21"/>
          <p:cNvSpPr/>
          <p:nvPr/>
        </p:nvSpPr>
        <p:spPr>
          <a:xfrm>
            <a:off x="5056632" y="4129185"/>
            <a:ext cx="5888736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20" dirty="0">
                <a:solidFill>
                  <a:srgbClr val="3A3A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Luigildo conduce una conversazione che valorizza il pensiero del gruppo (CEO, HR, Stile, ecc.), lo mette in dialogo con gli speaker e lo rilancia verso la platea, generando una restituzione viva.</a:t>
            </a:r>
            <a:endParaRPr lang="en-US" sz="1220" dirty="0"/>
          </a:p>
        </p:txBody>
      </p:sp>
      <p:sp>
        <p:nvSpPr>
          <p:cNvPr id="25" name="Shape 22"/>
          <p:cNvSpPr/>
          <p:nvPr/>
        </p:nvSpPr>
        <p:spPr>
          <a:xfrm>
            <a:off x="4892040" y="5107593"/>
            <a:ext cx="6217920" cy="502920"/>
          </a:xfrm>
          <a:prstGeom prst="rect">
            <a:avLst/>
          </a:prstGeom>
          <a:solidFill>
            <a:srgbClr val="FFFFFF">
              <a:alpha val="92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26" name="Text 23"/>
          <p:cNvSpPr/>
          <p:nvPr/>
        </p:nvSpPr>
        <p:spPr>
          <a:xfrm>
            <a:off x="5056632" y="5217321"/>
            <a:ext cx="5760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80" b="1" dirty="0">
                <a:solidFill>
                  <a:srgbClr val="1717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Tracce che amplificano il messaggio</a:t>
            </a:r>
            <a:endParaRPr lang="en-US" sz="1580" dirty="0"/>
          </a:p>
        </p:txBody>
      </p:sp>
      <p:sp>
        <p:nvSpPr>
          <p:cNvPr id="27" name="Shape 24"/>
          <p:cNvSpPr/>
          <p:nvPr/>
        </p:nvSpPr>
        <p:spPr>
          <a:xfrm>
            <a:off x="4892040" y="5637945"/>
            <a:ext cx="6217920" cy="713232"/>
          </a:xfrm>
          <a:prstGeom prst="rect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  <a:effectLst>
            <a:outerShdw blurRad="19050" dist="6350" dir="2700000" algn="bl" rotWithShape="0">
              <a:srgbClr val="000000">
                <a:alpha val="8000"/>
              </a:srgbClr>
            </a:outerShdw>
          </a:effectLst>
        </p:spPr>
      </p:sp>
      <p:sp>
        <p:nvSpPr>
          <p:cNvPr id="28" name="Text 25"/>
          <p:cNvSpPr/>
          <p:nvPr/>
        </p:nvSpPr>
        <p:spPr>
          <a:xfrm>
            <a:off x="5056632" y="5720241"/>
            <a:ext cx="588873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20" dirty="0">
                <a:solidFill>
                  <a:srgbClr val="3A3A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Foto e video aiutano OTB a far vivere il significato dell’evento anche oltre il momento live, consolidandone memoria e risonanza.</a:t>
            </a:r>
            <a:endParaRPr lang="en-US" sz="1220" dirty="0"/>
          </a:p>
        </p:txBody>
      </p:sp>
      <p:sp>
        <p:nvSpPr>
          <p:cNvPr id="29" name="Text 26"/>
          <p:cNvSpPr/>
          <p:nvPr/>
        </p:nvSpPr>
        <p:spPr>
          <a:xfrm>
            <a:off x="566928" y="5897880"/>
            <a:ext cx="5943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3200" b="1" dirty="0">
                <a:solidFill>
                  <a:srgbClr val="FFFFFF">
                    <a:alpha val="8000"/>
                  </a:srgbClr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WHAT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D0D0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11111"/>
          </a:solidFill>
          <a:ln w="12700">
            <a:solidFill>
              <a:srgbClr val="11111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2A2A2A">
              <a:alpha val="65000"/>
            </a:srgbClr>
          </a:solidFill>
          <a:ln w="12700">
            <a:solidFill>
              <a:srgbClr val="2A2A2A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868680" y="1005840"/>
            <a:ext cx="3108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FCFC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CLOSING STATEMENT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868680" y="1417320"/>
            <a:ext cx="493776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Un posizionamento culturale</a:t>
            </a:r>
            <a:endParaRPr lang="en-US" sz="2500" dirty="0"/>
          </a:p>
          <a:p>
            <a:pPr marL="0" indent="0">
              <a:buNone/>
            </a:pPr>
            <a:r>
              <a:rPr lang="en-US" sz="25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che prende forma.</a:t>
            </a:r>
            <a:endParaRPr lang="en-US" sz="2500" dirty="0"/>
          </a:p>
        </p:txBody>
      </p:sp>
      <p:sp>
        <p:nvSpPr>
          <p:cNvPr id="6" name="Text 4"/>
          <p:cNvSpPr/>
          <p:nvPr/>
        </p:nvSpPr>
        <p:spPr>
          <a:xfrm>
            <a:off x="896112" y="3017520"/>
            <a:ext cx="804672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ECECE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L’evento è l’atto di posizionamento culturale di OTB, che coglie nel lancio della campagna DE&amp;I l’opportunità per affermare una postura: vedere oltre le differenze visibili, riconoscere la complessità delle persone, aprire uno spazio più maturo di consapevolezza, ascolto e responsabilità condivisa.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859536" y="6016752"/>
            <a:ext cx="2286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>
                    <a:alpha val="12000"/>
                  </a:srgbClr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OTB</a:t>
            </a:r>
            <a:endParaRPr lang="en-US" sz="3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1055</Words>
  <Application>Microsoft Macintosh PowerPoint</Application>
  <PresentationFormat>Widescreen</PresentationFormat>
  <Paragraphs>61</Paragraphs>
  <Slides>5</Slides>
  <Notes>5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8" baseType="lpstr">
      <vt:lpstr>Aptos</vt:lpstr>
      <vt:lpstr>Arial</vt:lpstr>
      <vt:lpstr>Office Theme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OpenAI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OTB × Real Eyes People — DE&amp;I Launch Event</dc:title>
  <dc:subject>OTB × Real Eyes People — DE&amp;I Launch Event</dc:subject>
  <dc:creator>OpenAI</dc:creator>
  <cp:lastModifiedBy>Luigildo Fanzel</cp:lastModifiedBy>
  <cp:revision>2</cp:revision>
  <dcterms:created xsi:type="dcterms:W3CDTF">2026-03-17T09:26:23Z</dcterms:created>
  <dcterms:modified xsi:type="dcterms:W3CDTF">2026-03-17T09:29:32Z</dcterms:modified>
</cp:coreProperties>
</file>